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Μετά το Λύκειο.....Τι;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Ερευνητική Εργασία Β΄Λυκείου Λυκειακών Τάξεων Καπαρελλίου</a:t>
            </a:r>
          </a:p>
        </p:txBody>
      </p:sp>
    </p:spTree>
    <p:extLst>
      <p:ext uri="{BB962C8B-B14F-4D97-AF65-F5344CB8AC3E}">
        <p14:creationId xmlns:p14="http://schemas.microsoft.com/office/powerpoint/2010/main" val="185380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Κριτήρια Επιλογής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Κλίσεις και δεξιότητες</a:t>
            </a:r>
          </a:p>
          <a:p>
            <a:r>
              <a:rPr lang="el-GR" dirty="0"/>
              <a:t>Οικονομικά Δεδομένα</a:t>
            </a:r>
          </a:p>
          <a:p>
            <a:r>
              <a:rPr lang="el-GR" dirty="0"/>
              <a:t>Δυνατότητες Επαγγελματικής Αποκατάστασης</a:t>
            </a:r>
          </a:p>
        </p:txBody>
      </p:sp>
    </p:spTree>
    <p:extLst>
      <p:ext uri="{BB962C8B-B14F-4D97-AF65-F5344CB8AC3E}">
        <p14:creationId xmlns:p14="http://schemas.microsoft.com/office/powerpoint/2010/main" val="214971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Επιλογές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607" y="2336873"/>
            <a:ext cx="6687287" cy="3599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165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Πανελλήνιες Εξετάσεις για εισαγωγή σε ΑΕΙ ή ΤΕΙ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877528"/>
              </p:ext>
            </p:extLst>
          </p:nvPr>
        </p:nvGraphicFramePr>
        <p:xfrm>
          <a:off x="1422400" y="2070100"/>
          <a:ext cx="6697238" cy="4211847"/>
        </p:xfrm>
        <a:graphic>
          <a:graphicData uri="http://schemas.openxmlformats.org/drawingml/2006/table">
            <a:tbl>
              <a:tblPr/>
              <a:tblGrid>
                <a:gridCol w="2246753">
                  <a:extLst>
                    <a:ext uri="{9D8B030D-6E8A-4147-A177-3AD203B41FA5}">
                      <a16:colId xmlns:a16="http://schemas.microsoft.com/office/drawing/2014/main" val="3283375687"/>
                    </a:ext>
                  </a:extLst>
                </a:gridCol>
                <a:gridCol w="2236369">
                  <a:extLst>
                    <a:ext uri="{9D8B030D-6E8A-4147-A177-3AD203B41FA5}">
                      <a16:colId xmlns:a16="http://schemas.microsoft.com/office/drawing/2014/main" val="2806670983"/>
                    </a:ext>
                  </a:extLst>
                </a:gridCol>
                <a:gridCol w="2214116">
                  <a:extLst>
                    <a:ext uri="{9D8B030D-6E8A-4147-A177-3AD203B41FA5}">
                      <a16:colId xmlns:a16="http://schemas.microsoft.com/office/drawing/2014/main" val="94492128"/>
                    </a:ext>
                  </a:extLst>
                </a:gridCol>
              </a:tblGrid>
              <a:tr h="352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Ομάδες προσανατολισμού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Επιστημονικό πεδίο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Εξεταζόμενο Μάθημα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975346"/>
                  </a:ext>
                </a:extLst>
              </a:tr>
              <a:tr h="57505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Ανθρωπιστικών Σπουδών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Ανθρωπιστικές , Νομικές και Κοινωνικές Σπουδές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Λατινικά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25856"/>
                  </a:ext>
                </a:extLst>
              </a:tr>
              <a:tr h="3520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Σπουδές Υγείας και Ζωής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Βιολογία γενικής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654843"/>
                  </a:ext>
                </a:extLst>
              </a:tr>
              <a:tr h="3520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Παιδαγωγικές Σπουδές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Μαθηματικά γενικής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187261"/>
                  </a:ext>
                </a:extLst>
              </a:tr>
              <a:tr h="57154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Θετικών Σπουδών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Τεχνολογικές και Θετικές Σπουδές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Μαθηματικά κατεύθυνσης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942503"/>
                  </a:ext>
                </a:extLst>
              </a:tr>
              <a:tr h="3520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Σπουδές Υγείας και Ζωής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Βιολογία κατεύθυνσης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694968"/>
                  </a:ext>
                </a:extLst>
              </a:tr>
              <a:tr h="3520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Παιδαγωγικές Σπουδές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Ιστορία γενικής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615075"/>
                  </a:ext>
                </a:extLst>
              </a:tr>
              <a:tr h="35204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Σπουδών οικονομίας και πληροφορικής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Σπουδές Υγείας και Ζωής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Βιολογία γενικής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520861"/>
                  </a:ext>
                </a:extLst>
              </a:tr>
              <a:tr h="3520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Παιδαγωγικές Σπουδές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Ιστορία γενικής</a:t>
                      </a:r>
                    </a:p>
                  </a:txBody>
                  <a:tcPr marL="58287" marR="58287" marT="58287" marB="58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278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4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Ινστιτούτα Επαγγελματικής Κατάρτισης (ΙΕΚ)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Εισαγωγή από: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dirty="0"/>
              <a:t>o	Γενικό ή Επαγγελματικό Λύκειο</a:t>
            </a:r>
          </a:p>
          <a:p>
            <a:pPr marL="0" indent="0">
              <a:buNone/>
            </a:pPr>
            <a:r>
              <a:rPr lang="el-GR" dirty="0"/>
              <a:t>o	ΣΕΚ</a:t>
            </a:r>
          </a:p>
          <a:p>
            <a:pPr marL="0" indent="0">
              <a:buNone/>
            </a:pPr>
            <a:r>
              <a:rPr lang="el-GR" dirty="0"/>
              <a:t>o	ΙΕΚ</a:t>
            </a:r>
          </a:p>
          <a:p>
            <a:pPr marL="0" indent="0">
              <a:buNone/>
            </a:pPr>
            <a:r>
              <a:rPr lang="el-GR" dirty="0"/>
              <a:t>o	κάποιο Τμήμα Τριτοβάθμιας Εκπαίδευσης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135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Επιλογές ΙΕΚ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909552"/>
              </p:ext>
            </p:extLst>
          </p:nvPr>
        </p:nvGraphicFramePr>
        <p:xfrm>
          <a:off x="1168400" y="2082799"/>
          <a:ext cx="6807201" cy="4571494"/>
        </p:xfrm>
        <a:graphic>
          <a:graphicData uri="http://schemas.openxmlformats.org/drawingml/2006/table">
            <a:tbl>
              <a:tblPr/>
              <a:tblGrid>
                <a:gridCol w="2269067">
                  <a:extLst>
                    <a:ext uri="{9D8B030D-6E8A-4147-A177-3AD203B41FA5}">
                      <a16:colId xmlns:a16="http://schemas.microsoft.com/office/drawing/2014/main" val="991010856"/>
                    </a:ext>
                  </a:extLst>
                </a:gridCol>
                <a:gridCol w="2269067">
                  <a:extLst>
                    <a:ext uri="{9D8B030D-6E8A-4147-A177-3AD203B41FA5}">
                      <a16:colId xmlns:a16="http://schemas.microsoft.com/office/drawing/2014/main" val="3505072088"/>
                    </a:ext>
                  </a:extLst>
                </a:gridCol>
                <a:gridCol w="2269067">
                  <a:extLst>
                    <a:ext uri="{9D8B030D-6E8A-4147-A177-3AD203B41FA5}">
                      <a16:colId xmlns:a16="http://schemas.microsoft.com/office/drawing/2014/main" val="150004662"/>
                    </a:ext>
                  </a:extLst>
                </a:gridCol>
              </a:tblGrid>
              <a:tr h="282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Ομάδα Προσανατολισμού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Τομείς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Επαγγέλματα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447087"/>
                  </a:ext>
                </a:extLst>
              </a:tr>
              <a:tr h="457983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Τεχνολογικών Εφαρμογών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πληροφορικής, 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τεχνικός δικτύων και τηλεπικοινωνιών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14754"/>
                  </a:ext>
                </a:extLst>
              </a:tr>
              <a:tr h="2820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ένδυσης και υπόδησης, 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σχεδιαστής μόδας, 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184760"/>
                  </a:ext>
                </a:extLst>
              </a:tr>
              <a:tr h="2820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δομικών έργων,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σχεδιαστής δομικών έργων,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463358"/>
                  </a:ext>
                </a:extLst>
              </a:tr>
              <a:tr h="45798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μηχανολογίας,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τεχνικός μηχανικός θερμικών εγκαταστάσεων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452528"/>
                  </a:ext>
                </a:extLst>
              </a:tr>
              <a:tr h="4301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αυτοματισμού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τεχνικός ιατρικών οργάνων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607303"/>
                  </a:ext>
                </a:extLst>
              </a:tr>
              <a:tr h="1161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Διοίκησης και Οικονομίας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Διοίκησης και Οικονομίας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στέλεχος διοίκησης και οικονομίας στον τομέα του τουρισμού, στον τομέα των μεταφορών, στέλεχος χρηματοοικονομικών εργασιών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159175"/>
                  </a:ext>
                </a:extLst>
              </a:tr>
              <a:tr h="633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Γεωπονίας, Τεχνολογίας Τροφίμων και Διατροφής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Γεωπονίας, Διατροφής και Διαιτολογίας, Τεχνολογίας Τροφίμων και ποτών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τεχνικός αγροτουρισμού, στέλεχος διατροφής και διαιτολογίας, 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87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2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Επιλογές ΙΕΚ (συνέχεια)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115167"/>
              </p:ext>
            </p:extLst>
          </p:nvPr>
        </p:nvGraphicFramePr>
        <p:xfrm>
          <a:off x="774700" y="2336799"/>
          <a:ext cx="9519483" cy="3991763"/>
        </p:xfrm>
        <a:graphic>
          <a:graphicData uri="http://schemas.openxmlformats.org/drawingml/2006/table">
            <a:tbl>
              <a:tblPr/>
              <a:tblGrid>
                <a:gridCol w="3173161">
                  <a:extLst>
                    <a:ext uri="{9D8B030D-6E8A-4147-A177-3AD203B41FA5}">
                      <a16:colId xmlns:a16="http://schemas.microsoft.com/office/drawing/2014/main" val="1857090731"/>
                    </a:ext>
                  </a:extLst>
                </a:gridCol>
                <a:gridCol w="3173161">
                  <a:extLst>
                    <a:ext uri="{9D8B030D-6E8A-4147-A177-3AD203B41FA5}">
                      <a16:colId xmlns:a16="http://schemas.microsoft.com/office/drawing/2014/main" val="1361473269"/>
                    </a:ext>
                  </a:extLst>
                </a:gridCol>
                <a:gridCol w="3173161">
                  <a:extLst>
                    <a:ext uri="{9D8B030D-6E8A-4147-A177-3AD203B41FA5}">
                      <a16:colId xmlns:a16="http://schemas.microsoft.com/office/drawing/2014/main" val="94256472"/>
                    </a:ext>
                  </a:extLst>
                </a:gridCol>
              </a:tblGrid>
              <a:tr h="122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Ομάδα Προσανατολισμού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Τομείς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Επαγγέλματα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1372"/>
                  </a:ext>
                </a:extLst>
              </a:tr>
              <a:tr h="198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Τεχνολογικών Εφαρμογών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πληροφορικής, 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τεχνικός δικτύων και τηλεπικοινωνιών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39495"/>
                  </a:ext>
                </a:extLst>
              </a:tr>
              <a:tr h="426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Εφαρμοσμένων Τεχνών και Καλλιτεχνικών Σπουδών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Καλλιτεχνικών Σπουδών και Εφαρμοσμένων Τεχνών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Τέχνη   φωτογραφίας, εικονοληψία, </a:t>
                      </a:r>
                      <a:b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τέχνη   σκηνοθεσίας, μεταλλοτεχνία, κινηματογράφος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572182"/>
                  </a:ext>
                </a:extLst>
              </a:tr>
              <a:tr h="274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Επαγγελμάτων Επικοινωνίας και Μέσων Μαζικής Ενημέρωσης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Δημοσιογραφίας, ραδιοφωνικός παραγωγός, αθλητική δημοσιογραφία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918045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Επαγγελμάτων Τουριστικών Επιχειρήσεων και Επιχειρήσεων Φιλοξενίας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τεχνικός τουριστικών μονάδων, τεχνικός μαγειρικής τέχνης, αρτοποιός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947046"/>
                  </a:ext>
                </a:extLst>
              </a:tr>
              <a:tr h="350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Υγείας και Πρόνοιας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βοηθός φυσικοθεραπείας, βοηθός βρεφονηπιοκόμων, βοηθός φαρμακείου, βοηθός νοσηλευτικής χειρουργείου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197190"/>
                  </a:ext>
                </a:extLst>
              </a:tr>
              <a:tr h="350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Επιμέρους Τομέων και Επαγγελμάτων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αισθητικής τέχνης και μακιγιάζ, επιμελητής πτήσεων, προπονητής αθλημάτων</a:t>
                      </a:r>
                    </a:p>
                  </a:txBody>
                  <a:tcPr marL="22975" marR="22975" marT="22975" marB="22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392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25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Σχολές Μαθητείας ΟΑΕΔ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25" y="2734469"/>
            <a:ext cx="2143125" cy="2143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0" y="2963492"/>
            <a:ext cx="6096000" cy="1685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Στις σχολές αυτές  δικαίωμα εγγραφής έχουν όσοι έχουν τελειώσει τουλάχιστον την Α' Τάξη Λυκείου και είναι μέχρι  23 ετών. Η εισαγωγή στις ΕΠΑ.Σ επιτυγχάνεται μετά από μοριοδότηση συγκεκριμένων κριτηρίων των υποψηφίων (βαθμός Τίτλου Σπουδών, κοινωνικά και οικονομικά κριτήρια</a:t>
            </a:r>
            <a:r>
              <a:rPr lang="el-GR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l-G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2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Σπουδές σε πανεπιστήμια του Εξωτερικού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Πολλαπλά οφέλη </a:t>
            </a:r>
          </a:p>
          <a:p>
            <a:r>
              <a:rPr lang="el-GR" dirty="0"/>
              <a:t>Δυσβάσταχτο οικονομικό κόστος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807" y="2584908"/>
            <a:ext cx="4143375" cy="310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821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</TotalTime>
  <Words>333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Berlin</vt:lpstr>
      <vt:lpstr>Μετά το Λύκειο.....Τι;</vt:lpstr>
      <vt:lpstr>Κριτήρια Επιλογής</vt:lpstr>
      <vt:lpstr>Επιλογές </vt:lpstr>
      <vt:lpstr>Πανελλήνιες Εξετάσεις για εισαγωγή σε ΑΕΙ ή ΤΕΙ</vt:lpstr>
      <vt:lpstr>Ινστιτούτα Επαγγελματικής Κατάρτισης (ΙΕΚ)</vt:lpstr>
      <vt:lpstr>Επιλογές ΙΕΚ</vt:lpstr>
      <vt:lpstr>Επιλογές ΙΕΚ (συνέχεια)</vt:lpstr>
      <vt:lpstr>Σχολές Μαθητείας ΟΑΕΔ</vt:lpstr>
      <vt:lpstr>Σπουδές σε πανεπιστήμια του Εξωτερικού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Μετά το Λύκειο.....Τι;</dc:title>
  <dc:creator>user</dc:creator>
  <cp:lastModifiedBy>user</cp:lastModifiedBy>
  <cp:revision>4</cp:revision>
  <dcterms:created xsi:type="dcterms:W3CDTF">2017-01-22T15:44:13Z</dcterms:created>
  <dcterms:modified xsi:type="dcterms:W3CDTF">2017-01-22T16:02:42Z</dcterms:modified>
</cp:coreProperties>
</file>